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0"/>
  </p:notesMasterIdLst>
  <p:handoutMasterIdLst>
    <p:handoutMasterId r:id="rId41"/>
  </p:handoutMasterIdLst>
  <p:sldIdLst>
    <p:sldId id="394" r:id="rId3"/>
    <p:sldId id="395" r:id="rId4"/>
    <p:sldId id="540" r:id="rId5"/>
    <p:sldId id="589" r:id="rId6"/>
    <p:sldId id="570" r:id="rId7"/>
    <p:sldId id="571" r:id="rId8"/>
    <p:sldId id="581" r:id="rId9"/>
    <p:sldId id="583" r:id="rId10"/>
    <p:sldId id="546" r:id="rId11"/>
    <p:sldId id="563" r:id="rId12"/>
    <p:sldId id="547" r:id="rId13"/>
    <p:sldId id="566" r:id="rId14"/>
    <p:sldId id="554" r:id="rId15"/>
    <p:sldId id="552" r:id="rId16"/>
    <p:sldId id="565" r:id="rId17"/>
    <p:sldId id="587" r:id="rId18"/>
    <p:sldId id="574" r:id="rId19"/>
    <p:sldId id="584" r:id="rId20"/>
    <p:sldId id="558" r:id="rId21"/>
    <p:sldId id="564" r:id="rId22"/>
    <p:sldId id="575" r:id="rId23"/>
    <p:sldId id="576" r:id="rId24"/>
    <p:sldId id="577" r:id="rId25"/>
    <p:sldId id="578" r:id="rId26"/>
    <p:sldId id="585" r:id="rId27"/>
    <p:sldId id="567" r:id="rId28"/>
    <p:sldId id="568" r:id="rId29"/>
    <p:sldId id="569" r:id="rId30"/>
    <p:sldId id="530" r:id="rId31"/>
    <p:sldId id="591" r:id="rId32"/>
    <p:sldId id="592" r:id="rId33"/>
    <p:sldId id="593" r:id="rId34"/>
    <p:sldId id="594" r:id="rId35"/>
    <p:sldId id="421" r:id="rId36"/>
    <p:sldId id="588" r:id="rId37"/>
    <p:sldId id="352" r:id="rId38"/>
    <p:sldId id="393" r:id="rId3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2A93A80-C3F8-4293-9F3D-8B7F15D74469}">
          <p14:sldIdLst>
            <p14:sldId id="394"/>
            <p14:sldId id="395"/>
            <p14:sldId id="540"/>
          </p14:sldIdLst>
        </p14:section>
        <p14:section name="Source Control Systems" id="{3A1ED36B-600C-4292-A48B-8225656FA786}">
          <p14:sldIdLst>
            <p14:sldId id="589"/>
            <p14:sldId id="570"/>
            <p14:sldId id="571"/>
            <p14:sldId id="581"/>
            <p14:sldId id="583"/>
            <p14:sldId id="546"/>
            <p14:sldId id="563"/>
            <p14:sldId id="547"/>
            <p14:sldId id="566"/>
            <p14:sldId id="554"/>
            <p14:sldId id="552"/>
            <p14:sldId id="565"/>
          </p14:sldIdLst>
        </p14:section>
        <p14:section name="Git" id="{309D7D29-BCF8-4B4D-8CE4-B189180724A7}">
          <p14:sldIdLst>
            <p14:sldId id="587"/>
            <p14:sldId id="574"/>
            <p14:sldId id="584"/>
            <p14:sldId id="558"/>
            <p14:sldId id="564"/>
            <p14:sldId id="575"/>
            <p14:sldId id="576"/>
            <p14:sldId id="577"/>
            <p14:sldId id="578"/>
            <p14:sldId id="585"/>
          </p14:sldIdLst>
        </p14:section>
        <p14:section name="GitHub" id="{C0643383-0980-4EF5-A323-9D924461591C}">
          <p14:sldIdLst>
            <p14:sldId id="567"/>
            <p14:sldId id="568"/>
            <p14:sldId id="569"/>
            <p14:sldId id="530"/>
            <p14:sldId id="591"/>
            <p14:sldId id="592"/>
            <p14:sldId id="593"/>
            <p14:sldId id="594"/>
          </p14:sldIdLst>
        </p14:section>
        <p14:section name="Conclusion" id="{BA2B6804-BD2D-49A3-A339-ED808B9E53C8}">
          <p14:sldIdLst>
            <p14:sldId id="421"/>
            <p14:sldId id="588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E85C0E"/>
    <a:srgbClr val="C6C0AA"/>
    <a:srgbClr val="F37D3B"/>
    <a:srgbClr val="FF6600"/>
    <a:srgbClr val="603A14"/>
    <a:srgbClr val="BAB398"/>
    <a:srgbClr val="ADA485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929" autoAdjust="0"/>
    <p:restoredTop sz="93899" autoAdjust="0"/>
  </p:normalViewPr>
  <p:slideViewPr>
    <p:cSldViewPr>
      <p:cViewPr varScale="1">
        <p:scale>
          <a:sx n="83" d="100"/>
          <a:sy n="83" d="100"/>
        </p:scale>
        <p:origin x="202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microsoft.com/office/2015/10/relationships/revisionInfo" Target="revisionInfo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29-May-17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29-May-17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482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07/16/96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##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98394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07/16/96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8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8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##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8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988" y="573088"/>
            <a:ext cx="6615112" cy="3722687"/>
          </a:xfrm>
          <a:ln/>
        </p:spPr>
      </p:sp>
      <p:sp>
        <p:nvSpPr>
          <p:cNvPr id="583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7375" y="4719638"/>
            <a:ext cx="5494338" cy="4719637"/>
          </a:xfrm>
          <a:noFill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8721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24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121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82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904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29-May-17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3815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29-May-17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setting-up-a-repository" TargetMode="External"/><Relationship Id="rId2" Type="http://schemas.openxmlformats.org/officeDocument/2006/relationships/hyperlink" Target="http://msysgit.githu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2" Type="http://schemas.openxmlformats.org/officeDocument/2006/relationships/hyperlink" Target="https://tortoisegit.org/download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gif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for-windows.github.io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48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" TargetMode="External"/><Relationship Id="rId21" Type="http://schemas.openxmlformats.org/officeDocument/2006/relationships/image" Target="../media/image52.png"/><Relationship Id="rId7" Type="http://schemas.openxmlformats.org/officeDocument/2006/relationships/image" Target="../media/image45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5" Type="http://schemas.openxmlformats.org/officeDocument/2006/relationships/image" Target="../media/image49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51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46.png"/><Relationship Id="rId14" Type="http://schemas.openxmlformats.org/officeDocument/2006/relationships/hyperlink" Target="http://www.infragistics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53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4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096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Git and GitHub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55313"/>
            <a:ext cx="8125251" cy="692983"/>
          </a:xfrm>
        </p:spPr>
        <p:txBody>
          <a:bodyPr>
            <a:normAutofit/>
          </a:bodyPr>
          <a:lstStyle/>
          <a:p>
            <a:r>
              <a:rPr lang="en-US" dirty="0"/>
              <a:t>Version Control Systems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276600"/>
            <a:ext cx="2606725" cy="2860712"/>
          </a:xfrm>
          <a:prstGeom prst="rect">
            <a:avLst/>
          </a:prstGeom>
        </p:spPr>
      </p:pic>
      <p:pic>
        <p:nvPicPr>
          <p:cNvPr id="19" name="Picture 6" descr="http://gregrickaby.com/wp-content/uploads/2012/03/github-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688" y="4605301"/>
            <a:ext cx="3672724" cy="1456425"/>
          </a:xfrm>
          <a:prstGeom prst="roundRect">
            <a:avLst>
              <a:gd name="adj" fmla="val 3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Резултат с изображение за git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2908973"/>
            <a:ext cx="2894012" cy="1447006"/>
          </a:xfrm>
          <a:prstGeom prst="roundRect">
            <a:avLst>
              <a:gd name="adj" fmla="val 2267"/>
            </a:avLst>
          </a:prstGeom>
          <a:noFill/>
          <a:ln w="12700">
            <a:solidFill>
              <a:schemeClr val="tx1">
                <a:lumMod val="65000"/>
                <a:alpha val="50196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Vocabulary: Clone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446777" y="200999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Remote</a:t>
            </a:r>
            <a:endParaRPr lang="en-GB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446777" y="473939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Local</a:t>
            </a:r>
            <a:endParaRPr lang="en-GB" sz="28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080" y="4191000"/>
            <a:ext cx="1620000" cy="1620000"/>
          </a:xfrm>
          <a:prstGeom prst="rect">
            <a:avLst/>
          </a:prstGeom>
        </p:spPr>
      </p:pic>
      <p:sp>
        <p:nvSpPr>
          <p:cNvPr id="30" name="Arrow: Curved Right 29"/>
          <p:cNvSpPr/>
          <p:nvPr/>
        </p:nvSpPr>
        <p:spPr>
          <a:xfrm>
            <a:off x="3393442" y="1828800"/>
            <a:ext cx="1371600" cy="3648440"/>
          </a:xfrm>
          <a:prstGeom prst="curved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Clone</a:t>
            </a:r>
            <a:endParaRPr lang="en-GB" sz="2800" b="1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180" y="1616700"/>
            <a:ext cx="1309800" cy="1309800"/>
          </a:xfrm>
          <a:prstGeom prst="rect">
            <a:avLst/>
          </a:prstGeom>
        </p:spPr>
      </p:pic>
      <p:sp>
        <p:nvSpPr>
          <p:cNvPr id="9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3160799" cy="5570355"/>
          </a:xfrm>
        </p:spPr>
        <p:txBody>
          <a:bodyPr/>
          <a:lstStyle/>
          <a:p>
            <a:r>
              <a:rPr lang="en-US" sz="3600" dirty="0"/>
              <a:t>Download a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local copy </a:t>
            </a:r>
            <a:r>
              <a:rPr lang="en-US" sz="3600" dirty="0"/>
              <a:t>of the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914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192E-6 3.33333E-6 L 0.0478 0.0041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3" y="20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192E-6 1.48148E-6 L 0.05379 -0.0754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3" y="-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loud 10"/>
          <p:cNvSpPr>
            <a:spLocks noChangeAspect="1"/>
          </p:cNvSpPr>
          <p:nvPr/>
        </p:nvSpPr>
        <p:spPr>
          <a:xfrm>
            <a:off x="3660236" y="3499257"/>
            <a:ext cx="4989416" cy="3025745"/>
          </a:xfrm>
          <a:prstGeom prst="cloud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Vocabulary: Commit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086" y="4216064"/>
            <a:ext cx="1620000" cy="162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14103" y="4688860"/>
            <a:ext cx="1351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Commit</a:t>
            </a:r>
            <a:endParaRPr lang="en-GB" sz="28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561" y="1100945"/>
            <a:ext cx="1309800" cy="1309800"/>
          </a:xfrm>
          <a:prstGeom prst="rect">
            <a:avLst/>
          </a:prstGeom>
        </p:spPr>
      </p:pic>
      <p:sp>
        <p:nvSpPr>
          <p:cNvPr id="8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3160799" cy="5570355"/>
          </a:xfrm>
        </p:spPr>
        <p:txBody>
          <a:bodyPr/>
          <a:lstStyle/>
          <a:p>
            <a:r>
              <a:rPr lang="en-US" sz="3600" dirty="0"/>
              <a:t>Store a set of changed files in the local repository</a:t>
            </a:r>
            <a:endParaRPr lang="en-US" dirty="0"/>
          </a:p>
        </p:txBody>
      </p:sp>
      <p:sp>
        <p:nvSpPr>
          <p:cNvPr id="3" name="Arrow: Curved Right 2"/>
          <p:cNvSpPr/>
          <p:nvPr/>
        </p:nvSpPr>
        <p:spPr>
          <a:xfrm>
            <a:off x="4067838" y="4404053"/>
            <a:ext cx="731520" cy="1216152"/>
          </a:xfrm>
          <a:prstGeom prst="curvedRightArrow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Arrow: Curved Left 4"/>
          <p:cNvSpPr/>
          <p:nvPr/>
        </p:nvSpPr>
        <p:spPr>
          <a:xfrm>
            <a:off x="7496492" y="4404053"/>
            <a:ext cx="731520" cy="1216152"/>
          </a:xfrm>
          <a:prstGeom prst="curvedLeftArrow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06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3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Vocabulary: Sync</a:t>
            </a:r>
            <a:endParaRPr lang="en-GB" dirty="0"/>
          </a:p>
        </p:txBody>
      </p:sp>
      <p:sp>
        <p:nvSpPr>
          <p:cNvPr id="7" name="Arrow: Curved Right 6"/>
          <p:cNvSpPr/>
          <p:nvPr/>
        </p:nvSpPr>
        <p:spPr>
          <a:xfrm>
            <a:off x="4513877" y="1783935"/>
            <a:ext cx="1419000" cy="3804029"/>
          </a:xfrm>
          <a:prstGeom prst="curved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Pull</a:t>
            </a:r>
          </a:p>
        </p:txBody>
      </p:sp>
      <p:sp>
        <p:nvSpPr>
          <p:cNvPr id="8" name="Arrow: Curved Left 7"/>
          <p:cNvSpPr/>
          <p:nvPr/>
        </p:nvSpPr>
        <p:spPr>
          <a:xfrm rot="10800000" flipH="1">
            <a:off x="8677275" y="1517934"/>
            <a:ext cx="1475402" cy="3804029"/>
          </a:xfrm>
          <a:prstGeom prst="curvedLef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85212" y="3419249"/>
            <a:ext cx="17526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Push</a:t>
            </a:r>
            <a:endParaRPr lang="en-GB" sz="2800" b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149" y="4323600"/>
            <a:ext cx="1620000" cy="1620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589541" y="3687771"/>
            <a:ext cx="1802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Conflict</a:t>
            </a:r>
            <a:endParaRPr lang="en-GB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205" y="4324075"/>
            <a:ext cx="847725" cy="10447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222" y="2730181"/>
            <a:ext cx="1219200" cy="121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624" y="1208481"/>
            <a:ext cx="1309800" cy="1309800"/>
          </a:xfrm>
          <a:prstGeom prst="rect">
            <a:avLst/>
          </a:prstGeom>
        </p:spPr>
      </p:pic>
      <p:sp>
        <p:nvSpPr>
          <p:cNvPr id="12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3885929" cy="557035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Pull</a:t>
            </a:r>
          </a:p>
          <a:p>
            <a:pPr lvl="1"/>
            <a:r>
              <a:rPr lang="en-US" dirty="0"/>
              <a:t>Take &amp; merge the changes from the remote repository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Push</a:t>
            </a:r>
          </a:p>
          <a:p>
            <a:pPr lvl="1"/>
            <a:r>
              <a:rPr lang="en-US" dirty="0"/>
              <a:t>Send local changes to the remote repository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68589" y="2428161"/>
            <a:ext cx="1802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Merge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82975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21" grpId="0"/>
      <p:bldP spid="21" grpId="1"/>
      <p:bldP spid="13" grpId="0"/>
      <p:bldP spid="1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Vocabulary: Branch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25" y="1524000"/>
            <a:ext cx="1620000" cy="1620000"/>
          </a:xfrm>
          <a:prstGeom prst="rect">
            <a:avLst/>
          </a:prstGeom>
        </p:spPr>
      </p:pic>
      <p:sp>
        <p:nvSpPr>
          <p:cNvPr id="3" name="Arrow: Right 2"/>
          <p:cNvSpPr/>
          <p:nvPr/>
        </p:nvSpPr>
        <p:spPr>
          <a:xfrm>
            <a:off x="1979612" y="3735279"/>
            <a:ext cx="3200400" cy="369321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/>
              <a:t>master</a:t>
            </a:r>
            <a:endParaRPr lang="en-GB" sz="2800" dirty="0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5408612" y="3733800"/>
            <a:ext cx="370217" cy="370800"/>
          </a:xfrm>
          <a:prstGeom prst="ellipse">
            <a:avLst/>
          </a:prstGeom>
          <a:solidFill>
            <a:srgbClr val="C6C0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1" name="Arrow: Right 10"/>
          <p:cNvSpPr/>
          <p:nvPr/>
        </p:nvSpPr>
        <p:spPr>
          <a:xfrm>
            <a:off x="6007428" y="3733800"/>
            <a:ext cx="3973183" cy="370801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/>
              <a:t>master</a:t>
            </a:r>
            <a:endParaRPr lang="en-GB" sz="2800" dirty="0"/>
          </a:p>
        </p:txBody>
      </p:sp>
      <p:sp>
        <p:nvSpPr>
          <p:cNvPr id="12" name="Arrow: Right 11"/>
          <p:cNvSpPr/>
          <p:nvPr/>
        </p:nvSpPr>
        <p:spPr>
          <a:xfrm>
            <a:off x="6246812" y="4731132"/>
            <a:ext cx="2971800" cy="370801"/>
          </a:xfrm>
          <a:prstGeom prst="rightArrow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/>
              <a:t>custom-branch</a:t>
            </a:r>
            <a:endParaRPr lang="en-GB" sz="2800" dirty="0"/>
          </a:p>
        </p:txBody>
      </p:sp>
      <p:sp>
        <p:nvSpPr>
          <p:cNvPr id="13" name="Rectangle 12"/>
          <p:cNvSpPr/>
          <p:nvPr/>
        </p:nvSpPr>
        <p:spPr>
          <a:xfrm rot="3096053">
            <a:off x="5580000" y="4506001"/>
            <a:ext cx="906166" cy="180000"/>
          </a:xfrm>
          <a:prstGeom prst="rect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300539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xplosion: 14 Points 9"/>
          <p:cNvSpPr/>
          <p:nvPr/>
        </p:nvSpPr>
        <p:spPr>
          <a:xfrm>
            <a:off x="5135864" y="3409939"/>
            <a:ext cx="980305" cy="863909"/>
          </a:xfrm>
          <a:prstGeom prst="irregularSeal2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1" name="TextBox 10"/>
          <p:cNvSpPr txBox="1"/>
          <p:nvPr/>
        </p:nvSpPr>
        <p:spPr>
          <a:xfrm>
            <a:off x="5077828" y="2840581"/>
            <a:ext cx="1038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Conflict</a:t>
            </a:r>
            <a:endParaRPr lang="en-GB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Vocabulary: Merge Branches</a:t>
            </a:r>
            <a:endParaRPr lang="en-GB" dirty="0"/>
          </a:p>
        </p:txBody>
      </p:sp>
      <p:sp>
        <p:nvSpPr>
          <p:cNvPr id="12" name="Arrow: Right 11"/>
          <p:cNvSpPr/>
          <p:nvPr/>
        </p:nvSpPr>
        <p:spPr>
          <a:xfrm>
            <a:off x="5957370" y="3733800"/>
            <a:ext cx="2667000" cy="37080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/>
              <a:t>master</a:t>
            </a:r>
            <a:endParaRPr lang="en-GB" sz="2800" dirty="0"/>
          </a:p>
        </p:txBody>
      </p:sp>
      <p:sp>
        <p:nvSpPr>
          <p:cNvPr id="3" name="Rectangle 2"/>
          <p:cNvSpPr/>
          <p:nvPr/>
        </p:nvSpPr>
        <p:spPr>
          <a:xfrm>
            <a:off x="1745676" y="4777200"/>
            <a:ext cx="2819400" cy="228600"/>
          </a:xfrm>
          <a:prstGeom prst="rect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/>
              <a:t>custom-branch</a:t>
            </a:r>
            <a:endParaRPr lang="en-GB" sz="2800" dirty="0"/>
          </a:p>
        </p:txBody>
      </p:sp>
      <p:sp>
        <p:nvSpPr>
          <p:cNvPr id="17" name="Arrow: Right 16"/>
          <p:cNvSpPr/>
          <p:nvPr/>
        </p:nvSpPr>
        <p:spPr>
          <a:xfrm rot="19126112">
            <a:off x="4344491" y="4352152"/>
            <a:ext cx="1143000" cy="409062"/>
          </a:xfrm>
          <a:prstGeom prst="rightArrow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25" y="1524000"/>
            <a:ext cx="1620000" cy="1620000"/>
          </a:xfrm>
          <a:prstGeom prst="rect">
            <a:avLst/>
          </a:prstGeom>
        </p:spPr>
      </p:pic>
      <p:sp>
        <p:nvSpPr>
          <p:cNvPr id="20" name="Oval 19"/>
          <p:cNvSpPr>
            <a:spLocks noChangeAspect="1"/>
          </p:cNvSpPr>
          <p:nvPr/>
        </p:nvSpPr>
        <p:spPr>
          <a:xfrm>
            <a:off x="5408612" y="3733800"/>
            <a:ext cx="370217" cy="370800"/>
          </a:xfrm>
          <a:prstGeom prst="ellipse">
            <a:avLst/>
          </a:prstGeom>
          <a:solidFill>
            <a:srgbClr val="C6C0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Arrow: Right 12"/>
          <p:cNvSpPr/>
          <p:nvPr/>
        </p:nvSpPr>
        <p:spPr>
          <a:xfrm>
            <a:off x="1979612" y="3735279"/>
            <a:ext cx="3200400" cy="369321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/>
              <a:t>master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59153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/>
      <p:bldP spid="11" grpId="1"/>
      <p:bldP spid="12" grpId="0" animBg="1"/>
      <p:bldP spid="3" grpId="0" animBg="1"/>
      <p:bldP spid="17" grpId="0" animBg="1"/>
      <p:bldP spid="20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Е</a:t>
            </a:r>
            <a:r>
              <a:rPr lang="en-US"/>
              <a:t>xample:</a:t>
            </a:r>
            <a:r>
              <a:rPr lang="bg-BG"/>
              <a:t> </a:t>
            </a:r>
            <a:r>
              <a:rPr lang="en-US"/>
              <a:t>Branches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15" y="1828800"/>
            <a:ext cx="1542553" cy="1371600"/>
          </a:xfrm>
          <a:prstGeom prst="rect">
            <a:avLst/>
          </a:prstGeom>
        </p:spPr>
      </p:pic>
      <p:sp>
        <p:nvSpPr>
          <p:cNvPr id="7" name="Arrow: Right 6"/>
          <p:cNvSpPr/>
          <p:nvPr/>
        </p:nvSpPr>
        <p:spPr>
          <a:xfrm>
            <a:off x="239914" y="3276600"/>
            <a:ext cx="2501698" cy="348341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endParaRPr lang="en-GB" sz="2800" dirty="0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2817812" y="3254141"/>
            <a:ext cx="370217" cy="370800"/>
          </a:xfrm>
          <a:prstGeom prst="ellipse">
            <a:avLst/>
          </a:prstGeom>
          <a:solidFill>
            <a:srgbClr val="C6C0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449" y="4584030"/>
            <a:ext cx="1288165" cy="1145404"/>
          </a:xfrm>
          <a:prstGeom prst="rect">
            <a:avLst/>
          </a:prstGeom>
        </p:spPr>
      </p:pic>
      <p:sp>
        <p:nvSpPr>
          <p:cNvPr id="12" name="Arrow: Right 11"/>
          <p:cNvSpPr/>
          <p:nvPr/>
        </p:nvSpPr>
        <p:spPr>
          <a:xfrm>
            <a:off x="8483974" y="3221255"/>
            <a:ext cx="2667000" cy="37080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endParaRPr lang="en-GB" sz="2800" dirty="0"/>
          </a:p>
        </p:txBody>
      </p:sp>
      <p:sp>
        <p:nvSpPr>
          <p:cNvPr id="13" name="Arrow: Right 12"/>
          <p:cNvSpPr/>
          <p:nvPr/>
        </p:nvSpPr>
        <p:spPr>
          <a:xfrm rot="19126112">
            <a:off x="6871095" y="3839607"/>
            <a:ext cx="1143000" cy="409062"/>
          </a:xfrm>
          <a:prstGeom prst="rightArrow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7935216" y="3221255"/>
            <a:ext cx="370217" cy="370800"/>
          </a:xfrm>
          <a:prstGeom prst="ellipse">
            <a:avLst/>
          </a:prstGeom>
          <a:solidFill>
            <a:srgbClr val="C6C0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" name="Arrow: Right 14"/>
          <p:cNvSpPr/>
          <p:nvPr/>
        </p:nvSpPr>
        <p:spPr>
          <a:xfrm>
            <a:off x="3358894" y="3276600"/>
            <a:ext cx="1434281" cy="358189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endParaRPr lang="en-GB" sz="28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268" y="3962255"/>
            <a:ext cx="941940" cy="8383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504" y="1299170"/>
            <a:ext cx="941940" cy="838345"/>
          </a:xfrm>
          <a:prstGeom prst="rect">
            <a:avLst/>
          </a:prstGeom>
        </p:spPr>
      </p:pic>
      <p:sp>
        <p:nvSpPr>
          <p:cNvPr id="18" name="Arrow: Right 17"/>
          <p:cNvSpPr/>
          <p:nvPr/>
        </p:nvSpPr>
        <p:spPr>
          <a:xfrm>
            <a:off x="3677951" y="4267200"/>
            <a:ext cx="1890536" cy="370801"/>
          </a:xfrm>
          <a:prstGeom prst="rightArrow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endParaRPr lang="en-GB" sz="2800" dirty="0"/>
          </a:p>
        </p:txBody>
      </p:sp>
      <p:sp>
        <p:nvSpPr>
          <p:cNvPr id="19" name="Rectangle 18"/>
          <p:cNvSpPr/>
          <p:nvPr/>
        </p:nvSpPr>
        <p:spPr>
          <a:xfrm rot="3096053">
            <a:off x="3011139" y="4042069"/>
            <a:ext cx="906166" cy="180000"/>
          </a:xfrm>
          <a:prstGeom prst="rect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0" name="Arrow: Right 19"/>
          <p:cNvSpPr/>
          <p:nvPr/>
        </p:nvSpPr>
        <p:spPr>
          <a:xfrm>
            <a:off x="6147990" y="3276600"/>
            <a:ext cx="1542088" cy="391364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endParaRPr lang="en-GB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897" y="3090224"/>
            <a:ext cx="1039370" cy="63286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106" y="2398462"/>
            <a:ext cx="1039370" cy="63286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786" y="3659290"/>
            <a:ext cx="941940" cy="83834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791" y="3781987"/>
            <a:ext cx="1039370" cy="6328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548" y="4743362"/>
            <a:ext cx="1031998" cy="74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0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36424" y="5706150"/>
            <a:ext cx="8125886" cy="820600"/>
          </a:xfrm>
        </p:spPr>
        <p:txBody>
          <a:bodyPr/>
          <a:lstStyle/>
          <a:p>
            <a:r>
              <a:rPr lang="en-US" noProof="1"/>
              <a:t>Git</a:t>
            </a:r>
            <a:endParaRPr lang="en-US" dirty="0"/>
          </a:p>
        </p:txBody>
      </p:sp>
      <p:pic>
        <p:nvPicPr>
          <p:cNvPr id="3074" name="Picture 2" descr="Свързано изображение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07" t="-4342" r="-3307" b="-4342"/>
          <a:stretch/>
        </p:blipFill>
        <p:spPr bwMode="auto">
          <a:xfrm>
            <a:off x="2010669" y="1713767"/>
            <a:ext cx="8177396" cy="3467833"/>
          </a:xfrm>
          <a:prstGeom prst="roundRect">
            <a:avLst>
              <a:gd name="adj" fmla="val 2551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740979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Git</a:t>
            </a:r>
            <a:r>
              <a:rPr lang="en-US" dirty="0"/>
              <a:t> == distributed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source-control system</a:t>
            </a:r>
          </a:p>
          <a:p>
            <a:pPr lvl="1"/>
            <a:r>
              <a:rPr lang="en-US" dirty="0"/>
              <a:t>The most popular in the world</a:t>
            </a:r>
          </a:p>
          <a:p>
            <a:pPr lvl="1"/>
            <a:r>
              <a:rPr lang="en-US" dirty="0"/>
              <a:t>Free, open-source software</a:t>
            </a:r>
          </a:p>
          <a:p>
            <a:r>
              <a:rPr lang="en-US" dirty="0"/>
              <a:t>Works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remote</a:t>
            </a:r>
            <a:r>
              <a:rPr lang="en-US" dirty="0"/>
              <a:t> repositories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Git bash </a:t>
            </a:r>
            <a:r>
              <a:rPr lang="en-US" dirty="0"/>
              <a:t>– command line interface for Git</a:t>
            </a:r>
          </a:p>
          <a:p>
            <a:r>
              <a:rPr lang="en-US" dirty="0"/>
              <a:t>Runs on Linux, Mac OS and Windows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msysGit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2"/>
              </a:rPr>
              <a:t>http://msysgit.github.io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https://www.atlassian.com/git/tutorials/setting-up-a-repository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Git?</a:t>
            </a:r>
          </a:p>
        </p:txBody>
      </p:sp>
      <p:pic>
        <p:nvPicPr>
          <p:cNvPr id="3074" name="Picture 2" descr="https://www.tradebit.com/usr/dvms/pub/9002/172747194_git-logo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45" t="-2016" r="-5445" b="-2016"/>
          <a:stretch/>
        </p:blipFill>
        <p:spPr bwMode="auto">
          <a:xfrm>
            <a:off x="9264764" y="1600201"/>
            <a:ext cx="2163648" cy="3931872"/>
          </a:xfrm>
          <a:prstGeom prst="rect">
            <a:avLst/>
          </a:prstGeom>
          <a:solidFill>
            <a:schemeClr val="tx1"/>
          </a:solidFill>
          <a:extLst/>
        </p:spPr>
      </p:pic>
    </p:spTree>
    <p:extLst>
      <p:ext uri="{BB962C8B-B14F-4D97-AF65-F5344CB8AC3E}">
        <p14:creationId xmlns:p14="http://schemas.microsoft.com/office/powerpoint/2010/main" val="215367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7598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dirty="0"/>
              <a:t>Console-based client</a:t>
            </a:r>
          </a:p>
          <a:p>
            <a:pPr lvl="1"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git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GitBash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/>
              <a:t>Windows GUI client –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TortoiseGit</a:t>
            </a:r>
          </a:p>
          <a:p>
            <a:pPr lvl="1">
              <a:lnSpc>
                <a:spcPct val="110000"/>
              </a:lnSpc>
            </a:pPr>
            <a:r>
              <a:rPr lang="en-GB" dirty="0">
                <a:hlinkClick r:id="rId2"/>
              </a:rPr>
              <a:t>https://tortoisegit.org/download/</a:t>
            </a:r>
            <a:endParaRPr lang="en-US" dirty="0"/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/>
              <a:t>Visual Studio / Eclipse plug-ins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GitHub Desktop </a:t>
            </a:r>
            <a:r>
              <a:rPr lang="en-US" dirty="0"/>
              <a:t>client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3"/>
              </a:rPr>
              <a:t>https://desktop.github.com</a:t>
            </a:r>
            <a:r>
              <a:rPr lang="en-US" dirty="0"/>
              <a:t> </a:t>
            </a:r>
            <a:endParaRPr lang="bg-BG" dirty="0"/>
          </a:p>
        </p:txBody>
      </p:sp>
      <p:sp>
        <p:nvSpPr>
          <p:cNvPr id="75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Git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412" y="2234990"/>
            <a:ext cx="2286117" cy="40896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742" y="1231638"/>
            <a:ext cx="2343270" cy="5092962"/>
          </a:xfrm>
          <a:prstGeom prst="rect">
            <a:avLst/>
          </a:prstGeom>
        </p:spPr>
      </p:pic>
      <p:pic>
        <p:nvPicPr>
          <p:cNvPr id="4098" name="Picture 2" descr="Резултат с изображение за git consol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467176"/>
            <a:ext cx="3694899" cy="1528924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2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5612" y="1973179"/>
            <a:ext cx="9899220" cy="455182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Works?</a:t>
            </a:r>
          </a:p>
        </p:txBody>
      </p:sp>
      <p:sp>
        <p:nvSpPr>
          <p:cNvPr id="3" name="Rectangle 2"/>
          <p:cNvSpPr>
            <a:spLocks noChangeAspect="1"/>
          </p:cNvSpPr>
          <p:nvPr/>
        </p:nvSpPr>
        <p:spPr>
          <a:xfrm>
            <a:off x="835772" y="2258327"/>
            <a:ext cx="2058240" cy="314152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4188572" y="2258327"/>
            <a:ext cx="2065020" cy="315187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7389812" y="2247979"/>
            <a:ext cx="2065020" cy="315187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" name="TextBox 4"/>
          <p:cNvSpPr txBox="1"/>
          <p:nvPr/>
        </p:nvSpPr>
        <p:spPr>
          <a:xfrm>
            <a:off x="835772" y="5698208"/>
            <a:ext cx="205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Modified</a:t>
            </a:r>
            <a:endParaRPr lang="en-GB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4188572" y="5709663"/>
            <a:ext cx="2065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Staged</a:t>
            </a:r>
            <a:endParaRPr lang="en-GB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7389812" y="5695707"/>
            <a:ext cx="2065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Committed</a:t>
            </a:r>
            <a:endParaRPr lang="en-GB" sz="2800" dirty="0"/>
          </a:p>
        </p:txBody>
      </p:sp>
      <p:cxnSp>
        <p:nvCxnSpPr>
          <p:cNvPr id="7" name="Straight Arrow Connector 6"/>
          <p:cNvCxnSpPr>
            <a:endCxn id="27" idx="3"/>
          </p:cNvCxnSpPr>
          <p:nvPr/>
        </p:nvCxnSpPr>
        <p:spPr>
          <a:xfrm flipH="1">
            <a:off x="1662496" y="652767"/>
            <a:ext cx="6032116" cy="900018"/>
          </a:xfrm>
          <a:prstGeom prst="straightConnector1">
            <a:avLst/>
          </a:prstGeom>
          <a:ln w="73025" cmpd="sng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04" y="2944127"/>
            <a:ext cx="1086339" cy="10863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697" y="3088406"/>
            <a:ext cx="1086339" cy="108633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21147728">
            <a:off x="4280683" y="540629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Pull</a:t>
            </a:r>
          </a:p>
        </p:txBody>
      </p:sp>
      <p:cxnSp>
        <p:nvCxnSpPr>
          <p:cNvPr id="20" name="Connector: Curved 19"/>
          <p:cNvCxnSpPr/>
          <p:nvPr/>
        </p:nvCxnSpPr>
        <p:spPr>
          <a:xfrm>
            <a:off x="2451188" y="4600209"/>
            <a:ext cx="2153770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852961" y="4022421"/>
            <a:ext cx="1397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 add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11" y="1089892"/>
            <a:ext cx="925785" cy="92578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70" y="242440"/>
            <a:ext cx="961724" cy="96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2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8401E-6 1.85185E-6 L 0.27546 -0.00209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67" y="-11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0313E-6 -4.81481E-6 L 0.27299 -0.00138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49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9" grpId="0" animBg="1"/>
      <p:bldP spid="11" grpId="0" animBg="1"/>
      <p:bldP spid="5" grpId="0"/>
      <p:bldP spid="13" grpId="0"/>
      <p:bldP spid="14" grpId="0"/>
      <p:bldP spid="16" grpId="0"/>
      <p:bldP spid="16" grpId="1"/>
      <p:bldP spid="26" grpId="0"/>
      <p:bldP spid="2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4762597" cy="1110780"/>
          </a:xfrm>
        </p:spPr>
        <p:txBody>
          <a:bodyPr>
            <a:normAutofit/>
          </a:bodyPr>
          <a:lstStyle/>
          <a:p>
            <a:r>
              <a:rPr lang="en-US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30127" y="1295400"/>
            <a:ext cx="11804822" cy="5081206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sz="4000" dirty="0"/>
              <a:t>Software Configuration</a:t>
            </a:r>
            <a:br>
              <a:rPr lang="en-US" sz="4000" dirty="0"/>
            </a:br>
            <a:r>
              <a:rPr lang="en-US" sz="4000" dirty="0"/>
              <a:t>Management</a:t>
            </a:r>
            <a:r>
              <a:rPr lang="bg-BG" sz="4000" dirty="0"/>
              <a:t> (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SCM</a:t>
            </a:r>
            <a:r>
              <a:rPr lang="en-US" sz="4000" dirty="0"/>
              <a:t>)</a:t>
            </a:r>
          </a:p>
          <a:p>
            <a:pPr marL="514350" lvl="0" indent="-514350">
              <a:lnSpc>
                <a:spcPct val="130000"/>
              </a:lnSpc>
              <a:buFont typeface="+mj-lt"/>
              <a:buAutoNum type="arabicPeriod"/>
            </a:pPr>
            <a:r>
              <a:rPr lang="en-US" sz="4000" dirty="0"/>
              <a:t>Using 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Git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sz="4000" dirty="0"/>
              <a:t>Using 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GitHub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2168" y="1828800"/>
            <a:ext cx="3312444" cy="4271157"/>
          </a:xfrm>
          <a:prstGeom prst="rect">
            <a:avLst/>
          </a:prstGeom>
        </p:spPr>
      </p:pic>
      <p:pic>
        <p:nvPicPr>
          <p:cNvPr id="6" name="Picture 6" descr="http://gregrickaby.com/wp-content/uploads/2012/03/github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012" y="4800600"/>
            <a:ext cx="2550139" cy="1011262"/>
          </a:xfrm>
          <a:prstGeom prst="roundRect">
            <a:avLst>
              <a:gd name="adj" fmla="val 3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Резултат с изображение за git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101" y="3178444"/>
            <a:ext cx="1720311" cy="860156"/>
          </a:xfrm>
          <a:prstGeom prst="roundRect">
            <a:avLst>
              <a:gd name="adj" fmla="val 2267"/>
            </a:avLst>
          </a:prstGeom>
          <a:noFill/>
          <a:ln w="12700">
            <a:solidFill>
              <a:schemeClr val="tx1">
                <a:lumMod val="65000"/>
                <a:alpha val="50196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Свързано изображение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35" y="1447800"/>
            <a:ext cx="1314768" cy="978432"/>
          </a:xfrm>
          <a:prstGeom prst="roundRect">
            <a:avLst>
              <a:gd name="adj" fmla="val 2267"/>
            </a:avLst>
          </a:prstGeom>
          <a:noFill/>
          <a:ln w="12700">
            <a:solidFill>
              <a:schemeClr val="tx1">
                <a:lumMod val="65000"/>
                <a:alpha val="50196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6412" y="1973179"/>
            <a:ext cx="9899220" cy="455182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Works?</a:t>
            </a:r>
          </a:p>
        </p:txBody>
      </p:sp>
      <p:sp>
        <p:nvSpPr>
          <p:cNvPr id="3" name="Rectangle 2"/>
          <p:cNvSpPr>
            <a:spLocks noChangeAspect="1"/>
          </p:cNvSpPr>
          <p:nvPr/>
        </p:nvSpPr>
        <p:spPr>
          <a:xfrm>
            <a:off x="835772" y="2258327"/>
            <a:ext cx="2058240" cy="314152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4188572" y="2258327"/>
            <a:ext cx="2065020" cy="315187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7389812" y="2247979"/>
            <a:ext cx="2065020" cy="315187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" name="TextBox 4"/>
          <p:cNvSpPr txBox="1"/>
          <p:nvPr/>
        </p:nvSpPr>
        <p:spPr>
          <a:xfrm>
            <a:off x="835772" y="5698208"/>
            <a:ext cx="205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Modified</a:t>
            </a:r>
            <a:endParaRPr lang="en-GB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4188572" y="5709663"/>
            <a:ext cx="2065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Staged</a:t>
            </a:r>
            <a:endParaRPr lang="en-GB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7389812" y="5695707"/>
            <a:ext cx="2065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Committed</a:t>
            </a:r>
            <a:endParaRPr lang="en-GB" sz="28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344" y="2934502"/>
            <a:ext cx="1086339" cy="10863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912" y="3078781"/>
            <a:ext cx="1086339" cy="1086339"/>
          </a:xfrm>
          <a:prstGeom prst="rect">
            <a:avLst/>
          </a:prstGeom>
        </p:spPr>
      </p:pic>
      <p:cxnSp>
        <p:nvCxnSpPr>
          <p:cNvPr id="21" name="Connector: Curved 20"/>
          <p:cNvCxnSpPr>
            <a:stCxn id="11" idx="3"/>
          </p:cNvCxnSpPr>
          <p:nvPr/>
        </p:nvCxnSpPr>
        <p:spPr>
          <a:xfrm flipH="1" flipV="1">
            <a:off x="8893733" y="777494"/>
            <a:ext cx="561099" cy="3046422"/>
          </a:xfrm>
          <a:prstGeom prst="curvedConnector3">
            <a:avLst>
              <a:gd name="adj1" fmla="val -138520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115322" y="1351143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Push</a:t>
            </a:r>
            <a:endParaRPr lang="en-GB" sz="2800" dirty="0"/>
          </a:p>
        </p:txBody>
      </p:sp>
      <p:cxnSp>
        <p:nvCxnSpPr>
          <p:cNvPr id="24" name="Connector: Curved 23"/>
          <p:cNvCxnSpPr/>
          <p:nvPr/>
        </p:nvCxnSpPr>
        <p:spPr>
          <a:xfrm>
            <a:off x="5917251" y="4605371"/>
            <a:ext cx="2153770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025709" y="4031547"/>
            <a:ext cx="1936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 commit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11" y="1089892"/>
            <a:ext cx="925785" cy="92578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70" y="242440"/>
            <a:ext cx="961724" cy="96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42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2339E-8 7.40741E-7 L 0.27546 -0.0020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67" y="-11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0365E-6 4.07407E-6 L 0.27298 -0.0013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49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" grpId="0"/>
      <p:bldP spid="25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effectLst/>
              </a:rPr>
              <a:t>msysGit</a:t>
            </a:r>
            <a:r>
              <a:rPr lang="en-US" dirty="0">
                <a:effectLst/>
              </a:rPr>
              <a:t> </a:t>
            </a:r>
            <a:r>
              <a:rPr lang="en-US" dirty="0"/>
              <a:t>installation on Windows</a:t>
            </a:r>
          </a:p>
          <a:p>
            <a:pPr lvl="1"/>
            <a:r>
              <a:rPr lang="en-US" dirty="0"/>
              <a:t>Download Git for Windows: </a:t>
            </a:r>
            <a:r>
              <a:rPr lang="en-US" dirty="0">
                <a:hlinkClick r:id="rId2"/>
              </a:rPr>
              <a:t>https://git-for-windows.github.io</a:t>
            </a:r>
            <a:endParaRPr lang="en-US" dirty="0"/>
          </a:p>
          <a:p>
            <a:pPr lvl="2"/>
            <a:r>
              <a:rPr lang="en-US" dirty="0"/>
              <a:t>“Next, Next, Next” does the installation</a:t>
            </a:r>
          </a:p>
          <a:p>
            <a:pPr lvl="1"/>
            <a:r>
              <a:rPr lang="en-US" dirty="0"/>
              <a:t>Options to select (they should be selected by default)</a:t>
            </a:r>
          </a:p>
          <a:p>
            <a:pPr lvl="2"/>
            <a:r>
              <a:rPr lang="en-US" dirty="0"/>
              <a:t>“Use Git Bash only”</a:t>
            </a:r>
          </a:p>
          <a:p>
            <a:pPr lvl="2"/>
            <a:r>
              <a:rPr lang="en-US" dirty="0"/>
              <a:t>“Checkout Windows-style, commit Unix-style endings”</a:t>
            </a:r>
          </a:p>
          <a:p>
            <a:r>
              <a:rPr lang="en-US" dirty="0"/>
              <a:t>Git installation on Linux: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Git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89012" y="5867400"/>
            <a:ext cx="5791200" cy="5568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sudo apt-get install git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29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96529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Cloning an existing </a:t>
            </a:r>
            <a:r>
              <a:rPr lang="en-US" noProof="1"/>
              <a:t>Git</a:t>
            </a:r>
            <a:r>
              <a:rPr lang="en-US" dirty="0"/>
              <a:t> repository</a:t>
            </a:r>
          </a:p>
          <a:p>
            <a:pPr>
              <a:lnSpc>
                <a:spcPct val="100000"/>
              </a:lnSpc>
            </a:pPr>
            <a:endParaRPr lang="en-US" sz="36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Fetch and merge the latest changes from the remote repository</a:t>
            </a:r>
          </a:p>
          <a:p>
            <a:pPr>
              <a:lnSpc>
                <a:spcPct val="100000"/>
              </a:lnSpc>
            </a:pPr>
            <a:endParaRPr lang="en-US" sz="3600" dirty="0"/>
          </a:p>
          <a:p>
            <a:pPr>
              <a:lnSpc>
                <a:spcPct val="100000"/>
              </a:lnSpc>
            </a:pPr>
            <a:r>
              <a:rPr lang="en-US" dirty="0"/>
              <a:t>Preparing (adding / selecting) files for a commit</a:t>
            </a:r>
          </a:p>
          <a:p>
            <a:pPr>
              <a:lnSpc>
                <a:spcPct val="100000"/>
              </a:lnSpc>
            </a:pPr>
            <a:endParaRPr lang="en-US" sz="3600" dirty="0"/>
          </a:p>
          <a:p>
            <a:pPr>
              <a:lnSpc>
                <a:spcPct val="100000"/>
              </a:lnSpc>
            </a:pPr>
            <a:r>
              <a:rPr lang="en-US" dirty="0"/>
              <a:t>Committing to the local repository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noProof="1"/>
              <a:t>Git</a:t>
            </a:r>
            <a:r>
              <a:rPr lang="en-US" dirty="0"/>
              <a:t> Commands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5214" y="1837624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clone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[remote url]</a:t>
            </a:r>
            <a:endParaRPr lang="en-US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65214" y="4588266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[filename] </a:t>
            </a:r>
            <a:r>
              <a:rPr lang="en-US" sz="2800" b="1" noProof="1">
                <a:cs typeface="Consolas" panose="020B0609020204030204" pitchFamily="49" charset="0"/>
              </a:rPr>
              <a:t>("</a:t>
            </a:r>
            <a:r>
              <a:rPr lang="en-US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git add .</a:t>
            </a:r>
            <a:r>
              <a:rPr lang="en-US" sz="2800" b="1" noProof="1">
                <a:cs typeface="Consolas" panose="020B0609020204030204" pitchFamily="49" charset="0"/>
              </a:rPr>
              <a:t>" </a:t>
            </a:r>
            <a:r>
              <a:rPr lang="en-US" sz="2800" b="1" dirty="0">
                <a:cs typeface="Consolas" panose="020B0609020204030204" pitchFamily="49" charset="0"/>
              </a:rPr>
              <a:t>adds everything)</a:t>
            </a:r>
            <a:endParaRPr lang="en-US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063625" y="5929434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commit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–m "[your message here]"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5212" y="3216666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pull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47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Check the status of your local repository (see the local changes)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Creating a new local repository (in the current directory)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Creating a remote (assign a short name for remote </a:t>
            </a:r>
            <a:r>
              <a:rPr lang="en-US" noProof="1"/>
              <a:t>Git</a:t>
            </a:r>
            <a:r>
              <a:rPr lang="en-US" dirty="0"/>
              <a:t> URL)</a:t>
            </a:r>
          </a:p>
          <a:p>
            <a:pPr>
              <a:lnSpc>
                <a:spcPct val="100000"/>
              </a:lnSpc>
            </a:pPr>
            <a:endParaRPr lang="en-US" sz="30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Pushing to a remote (send changes to the remote repository)</a:t>
            </a:r>
            <a:endParaRPr lang="en-US" sz="28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noProof="1"/>
              <a:t>Git</a:t>
            </a:r>
            <a:r>
              <a:rPr lang="en-US" dirty="0"/>
              <a:t> Commands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3625" y="4560106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remote add 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[remote name] [remote url]</a:t>
            </a:r>
            <a:endParaRPr lang="en-US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65212" y="5869154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[remote name] [local name]</a:t>
            </a:r>
            <a:endParaRPr lang="en-US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5212" y="3222008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063625" y="1874517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status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62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 Commands: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0" y="1106299"/>
            <a:ext cx="10515602" cy="53707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mkdir work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cd work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clone</a:t>
            </a: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https://github.com/SoftUni/test.git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dir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cd test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dir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status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noProof="1">
                <a:solidFill>
                  <a:schemeClr val="accent5">
                    <a:lumMod val="20000"/>
                    <a:lumOff val="80000"/>
                  </a:schemeClr>
                </a:solidFill>
              </a:rPr>
              <a:t>(edit some file)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status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add</a:t>
            </a: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.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commit</a:t>
            </a: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-m "changes"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263308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noProof="1"/>
              <a:t>TortoiseGit</a:t>
            </a:r>
            <a:r>
              <a:rPr lang="en-US" dirty="0"/>
              <a:t>: 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12" y="1187263"/>
            <a:ext cx="6868169" cy="517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335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27398"/>
            <a:ext cx="8938472" cy="820600"/>
          </a:xfrm>
        </p:spPr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05566"/>
            <a:ext cx="8938472" cy="719034"/>
          </a:xfrm>
        </p:spPr>
        <p:txBody>
          <a:bodyPr/>
          <a:lstStyle/>
          <a:p>
            <a:r>
              <a:rPr lang="en-US" dirty="0"/>
              <a:t>The Social Network for Developers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828" y="1123815"/>
            <a:ext cx="3411241" cy="341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03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GitHub</a:t>
            </a:r>
            <a:r>
              <a:rPr lang="en-US" dirty="0"/>
              <a:t> is the world's #1 source code hosting site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Free for open-source projects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Paid plans for private repositories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GitHub provides: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Git source code repository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Issue tracker (bug tracker)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Project board (Kanban style)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Wiki pages (documentation)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212" y="3609547"/>
            <a:ext cx="5534443" cy="271903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GitHub?</a:t>
            </a:r>
          </a:p>
        </p:txBody>
      </p:sp>
    </p:spTree>
    <p:extLst>
      <p:ext uri="{BB962C8B-B14F-4D97-AF65-F5344CB8AC3E}">
        <p14:creationId xmlns:p14="http://schemas.microsoft.com/office/powerpoint/2010/main" val="182838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Exercise: Create Your Own Profile at GitHub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12" y="1952950"/>
            <a:ext cx="5801772" cy="4295450"/>
          </a:xfrm>
          <a:prstGeom prst="roundRect">
            <a:avLst>
              <a:gd name="adj" fmla="val 89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01" y="2743200"/>
            <a:ext cx="7379324" cy="3678560"/>
          </a:xfrm>
          <a:prstGeom prst="roundRect">
            <a:avLst>
              <a:gd name="adj" fmla="val 89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7527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09456"/>
            <a:ext cx="8938472" cy="820600"/>
          </a:xfrm>
        </p:spPr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412" y="1386854"/>
            <a:ext cx="2724374" cy="28121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12" y="1676400"/>
            <a:ext cx="2233060" cy="223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69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7" name="Content Placeholder 2"/>
          <p:cNvSpPr>
            <a:spLocks noGrp="1"/>
          </p:cNvSpPr>
          <p:nvPr/>
        </p:nvSpPr>
        <p:spPr>
          <a:xfrm>
            <a:off x="192001" y="1794761"/>
            <a:ext cx="11804822" cy="32684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fund-softuni</a:t>
            </a:r>
            <a:endParaRPr lang="en-US" sz="6000" b="1" noProof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135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acquaintance </a:t>
            </a:r>
            <a:r>
              <a:rPr lang="en-US" dirty="0"/>
              <a:t>with your colleagues around you</a:t>
            </a:r>
          </a:p>
          <a:p>
            <a:pPr>
              <a:spcBef>
                <a:spcPts val="1200"/>
              </a:spcBef>
            </a:pPr>
            <a:r>
              <a:rPr lang="en-US" dirty="0"/>
              <a:t>Ask typical questions like:</a:t>
            </a:r>
          </a:p>
          <a:p>
            <a:pPr lvl="1"/>
            <a:r>
              <a:rPr lang="en-US" dirty="0"/>
              <a:t>What is your name?</a:t>
            </a:r>
          </a:p>
          <a:p>
            <a:pPr lvl="1"/>
            <a:r>
              <a:rPr lang="en-US" dirty="0"/>
              <a:t>Where are you from?</a:t>
            </a:r>
          </a:p>
          <a:p>
            <a:pPr lvl="1"/>
            <a:r>
              <a:rPr lang="en-US" dirty="0"/>
              <a:t>What is your occupation?</a:t>
            </a:r>
          </a:p>
          <a:p>
            <a:pPr lvl="1"/>
            <a:r>
              <a:rPr lang="en-US" dirty="0"/>
              <a:t>What are your goals at</a:t>
            </a:r>
            <a:br>
              <a:rPr lang="en-US" dirty="0"/>
            </a:br>
            <a:r>
              <a:rPr lang="en-US" dirty="0"/>
              <a:t>SoftUni?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Exercises: Introduce Yourself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268" y="2362200"/>
            <a:ext cx="5896732" cy="3863655"/>
          </a:xfrm>
          <a:prstGeom prst="roundRect">
            <a:avLst>
              <a:gd name="adj" fmla="val 812"/>
            </a:avLst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2766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084" y="4876800"/>
            <a:ext cx="11025928" cy="82060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Acquaintance </a:t>
            </a:r>
            <a:r>
              <a:rPr lang="en-US" dirty="0"/>
              <a:t>with Your Colleagues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1084" y="5754968"/>
            <a:ext cx="110259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320" y="1091578"/>
            <a:ext cx="3296492" cy="34027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012" y="1278291"/>
            <a:ext cx="4623303" cy="3029279"/>
          </a:xfrm>
          <a:prstGeom prst="roundRect">
            <a:avLst>
              <a:gd name="adj" fmla="val 812"/>
            </a:avLst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43729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teams</a:t>
            </a:r>
            <a:r>
              <a:rPr lang="en-US" dirty="0"/>
              <a:t> of 5 students</a:t>
            </a:r>
          </a:p>
          <a:p>
            <a:r>
              <a:rPr lang="en-US" dirty="0"/>
              <a:t>Team lead: create a GitHub repository</a:t>
            </a:r>
          </a:p>
          <a:p>
            <a:r>
              <a:rPr lang="en-US" dirty="0"/>
              <a:t>All team members:</a:t>
            </a:r>
          </a:p>
          <a:p>
            <a:pPr marL="819096" lvl="1" indent="-514350">
              <a:buFont typeface="+mj-lt"/>
              <a:buAutoNum type="arabicPeriod"/>
            </a:pPr>
            <a:r>
              <a:rPr lang="en-US" dirty="0"/>
              <a:t>Clone the repository</a:t>
            </a:r>
          </a:p>
          <a:p>
            <a:pPr marL="819096" lvl="1" indent="-514350">
              <a:buFont typeface="+mj-lt"/>
              <a:buAutoNum type="arabicPeriod"/>
            </a:pPr>
            <a:r>
              <a:rPr lang="en-US" dirty="0"/>
              <a:t>Make some local changes</a:t>
            </a:r>
          </a:p>
          <a:p>
            <a:pPr marL="819096" lvl="1" indent="-514350">
              <a:buFont typeface="+mj-lt"/>
              <a:buAutoNum type="arabicPeriod"/>
            </a:pPr>
            <a:r>
              <a:rPr lang="en-US" dirty="0"/>
              <a:t>Commit all local changes</a:t>
            </a:r>
          </a:p>
          <a:p>
            <a:pPr marL="819096" lvl="1" indent="-514350">
              <a:buFont typeface="+mj-lt"/>
              <a:buAutoNum type="arabicPeriod"/>
            </a:pPr>
            <a:r>
              <a:rPr lang="en-US" dirty="0"/>
              <a:t>Push the changes to the remote repository</a:t>
            </a:r>
          </a:p>
          <a:p>
            <a:pPr marL="819096" lvl="1" indent="-514350">
              <a:buFont typeface="+mj-lt"/>
              <a:buAutoNum type="arabicPeriod"/>
            </a:pPr>
            <a:r>
              <a:rPr lang="en-US" dirty="0"/>
              <a:t>In case of conflict: pull remote changes (fetch + merge)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Exercises: Create a Conflict (in Teams)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609" y="2056997"/>
            <a:ext cx="2972203" cy="297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30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084" y="4876800"/>
            <a:ext cx="11025928" cy="82060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Play with GitHub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1084" y="5754968"/>
            <a:ext cx="110259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320" y="1091578"/>
            <a:ext cx="3296492" cy="34027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941" y="1441929"/>
            <a:ext cx="2702003" cy="270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7316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8342400" cy="557035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Use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version control systems </a:t>
            </a:r>
            <a:r>
              <a:rPr lang="en-US" sz="3200" dirty="0"/>
              <a:t>to work in a team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Keep the code in a central repository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Handle merge conflicts with ease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Important Git commands:</a:t>
            </a:r>
          </a:p>
          <a:p>
            <a:pPr lvl="1">
              <a:lnSpc>
                <a:spcPct val="11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clone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add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commit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pull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push</a:t>
            </a:r>
          </a:p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GitHub</a:t>
            </a:r>
            <a:r>
              <a:rPr lang="en-US" sz="3200" dirty="0"/>
              <a:t> == the world's most used software project hosting platform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Git repository, issue tracker, Kanban board, Wiki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277" y="2514600"/>
            <a:ext cx="318413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gregrickaby.com/wp-content/uploads/2012/03/github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1863">
            <a:off x="8886262" y="5025578"/>
            <a:ext cx="2398736" cy="951223"/>
          </a:xfrm>
          <a:prstGeom prst="roundRect">
            <a:avLst>
              <a:gd name="adj" fmla="val 3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Резултат с изображение за git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5241">
            <a:off x="9448558" y="1767406"/>
            <a:ext cx="1633595" cy="816797"/>
          </a:xfrm>
          <a:prstGeom prst="roundRect">
            <a:avLst>
              <a:gd name="adj" fmla="val 2267"/>
            </a:avLst>
          </a:prstGeom>
          <a:noFill/>
          <a:ln w="12700">
            <a:solidFill>
              <a:schemeClr val="tx1">
                <a:lumMod val="65000"/>
                <a:alpha val="50196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Git and GitHub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49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0390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5249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7182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1325527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309768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914597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03703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6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07673" y="4984703"/>
            <a:ext cx="10815551" cy="1568497"/>
          </a:xfrm>
        </p:spPr>
        <p:txBody>
          <a:bodyPr/>
          <a:lstStyle/>
          <a:p>
            <a:r>
              <a:rPr lang="en-US" dirty="0"/>
              <a:t>Software Configuration Management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083" y="467669"/>
            <a:ext cx="6758730" cy="520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55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B97A4E0B-AFC7-4CB4-8AEA-B5E865F2E78E}" type="slidenum">
              <a:rPr lang="en-US" smtClean="0"/>
              <a:t>5</a:t>
            </a:fld>
            <a:endParaRPr lang="en-US" dirty="0"/>
          </a:p>
        </p:txBody>
      </p:sp>
      <p:sp>
        <p:nvSpPr>
          <p:cNvPr id="578564" name="Rectangle 4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Version Control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>
                <a:cs typeface="Arial" charset="0"/>
              </a:rPr>
              <a:t>≈</a:t>
            </a:r>
            <a:r>
              <a:rPr lang="bg-BG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Software Configuration Management (SCM)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A software engineering discipline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Consists of techniques, practices and tools for working on shared source code and files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Mechanisms for management, control and tracking the changes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Defines the process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change management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Keeps track of what is happening in the project</a:t>
            </a:r>
            <a:r>
              <a:rPr lang="bg-BG" dirty="0"/>
              <a:t> </a:t>
            </a:r>
            <a:r>
              <a:rPr lang="en-US" dirty="0"/>
              <a:t>over the time</a:t>
            </a:r>
            <a:endParaRPr lang="bg-BG" dirty="0"/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Solves conflicts in the changes</a:t>
            </a:r>
          </a:p>
        </p:txBody>
      </p:sp>
      <p:sp>
        <p:nvSpPr>
          <p:cNvPr id="57856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Software Configuration Management</a:t>
            </a:r>
            <a:r>
              <a:rPr lang="bg-BG" dirty="0"/>
              <a:t> (</a:t>
            </a:r>
            <a:r>
              <a:rPr lang="en-US" dirty="0"/>
              <a:t>SCM)</a:t>
            </a:r>
          </a:p>
        </p:txBody>
      </p:sp>
    </p:spTree>
    <p:extLst>
      <p:ext uri="{BB962C8B-B14F-4D97-AF65-F5344CB8AC3E}">
        <p14:creationId xmlns:p14="http://schemas.microsoft.com/office/powerpoint/2010/main" val="99647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 rot="-5739108">
            <a:off x="3780631" y="1384692"/>
            <a:ext cx="4595813" cy="474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4035" name="Text Box 3"/>
          <p:cNvSpPr txBox="1">
            <a:spLocks noChangeArrowheads="1"/>
          </p:cNvSpPr>
          <p:nvPr/>
        </p:nvSpPr>
        <p:spPr bwMode="auto">
          <a:xfrm>
            <a:off x="5385204" y="5271685"/>
            <a:ext cx="136761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Source Code</a:t>
            </a:r>
          </a:p>
        </p:txBody>
      </p:sp>
      <p:sp>
        <p:nvSpPr>
          <p:cNvPr id="684036" name="Text Box 4"/>
          <p:cNvSpPr txBox="1">
            <a:spLocks noChangeArrowheads="1"/>
          </p:cNvSpPr>
          <p:nvPr/>
        </p:nvSpPr>
        <p:spPr bwMode="auto">
          <a:xfrm>
            <a:off x="6956105" y="4500736"/>
            <a:ext cx="896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</a:p>
        </p:txBody>
      </p:sp>
      <p:sp>
        <p:nvSpPr>
          <p:cNvPr id="684037" name="Text Box 5"/>
          <p:cNvSpPr txBox="1">
            <a:spLocks noChangeArrowheads="1"/>
          </p:cNvSpPr>
          <p:nvPr/>
        </p:nvSpPr>
        <p:spPr bwMode="auto">
          <a:xfrm>
            <a:off x="3925785" y="3726725"/>
            <a:ext cx="93365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Scripts,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</a:p>
        </p:txBody>
      </p:sp>
      <p:sp>
        <p:nvSpPr>
          <p:cNvPr id="684038" name="Text Box 6"/>
          <p:cNvSpPr txBox="1">
            <a:spLocks noChangeArrowheads="1"/>
          </p:cNvSpPr>
          <p:nvPr/>
        </p:nvSpPr>
        <p:spPr bwMode="auto">
          <a:xfrm>
            <a:off x="3935551" y="2436411"/>
            <a:ext cx="10475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 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Scripts 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Data</a:t>
            </a:r>
          </a:p>
        </p:txBody>
      </p:sp>
      <p:sp>
        <p:nvSpPr>
          <p:cNvPr id="684039" name="Text Box 7"/>
          <p:cNvSpPr txBox="1">
            <a:spLocks noChangeArrowheads="1"/>
          </p:cNvSpPr>
          <p:nvPr/>
        </p:nvSpPr>
        <p:spPr bwMode="auto">
          <a:xfrm>
            <a:off x="5612799" y="1692425"/>
            <a:ext cx="109837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Final 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</a:p>
        </p:txBody>
      </p:sp>
      <p:sp>
        <p:nvSpPr>
          <p:cNvPr id="684040" name="Text Box 8"/>
          <p:cNvSpPr txBox="1">
            <a:spLocks noChangeArrowheads="1"/>
          </p:cNvSpPr>
          <p:nvPr/>
        </p:nvSpPr>
        <p:spPr bwMode="auto">
          <a:xfrm>
            <a:off x="6567159" y="2560235"/>
            <a:ext cx="15199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</a:p>
        </p:txBody>
      </p:sp>
      <p:sp>
        <p:nvSpPr>
          <p:cNvPr id="9225" name="Text Box 9"/>
          <p:cNvSpPr txBox="1">
            <a:spLocks noChangeArrowheads="1"/>
          </p:cNvSpPr>
          <p:nvPr/>
        </p:nvSpPr>
        <p:spPr bwMode="auto">
          <a:xfrm>
            <a:off x="4878253" y="6167735"/>
            <a:ext cx="24577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</a:p>
        </p:txBody>
      </p:sp>
      <p:sp>
        <p:nvSpPr>
          <p:cNvPr id="9226" name="Text Box 10"/>
          <p:cNvSpPr txBox="1">
            <a:spLocks noChangeArrowheads="1"/>
          </p:cNvSpPr>
          <p:nvPr/>
        </p:nvSpPr>
        <p:spPr bwMode="auto">
          <a:xfrm>
            <a:off x="8160424" y="4662086"/>
            <a:ext cx="12105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</a:t>
            </a:r>
          </a:p>
        </p:txBody>
      </p:sp>
      <p:sp>
        <p:nvSpPr>
          <p:cNvPr id="9227" name="Text Box 11"/>
          <p:cNvSpPr txBox="1">
            <a:spLocks noChangeArrowheads="1"/>
          </p:cNvSpPr>
          <p:nvPr/>
        </p:nvSpPr>
        <p:spPr bwMode="auto">
          <a:xfrm>
            <a:off x="2894012" y="4662086"/>
            <a:ext cx="9525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</a:t>
            </a:r>
          </a:p>
        </p:txBody>
      </p:sp>
      <p:sp>
        <p:nvSpPr>
          <p:cNvPr id="9228" name="Text Box 12"/>
          <p:cNvSpPr txBox="1">
            <a:spLocks noChangeArrowheads="1"/>
          </p:cNvSpPr>
          <p:nvPr/>
        </p:nvSpPr>
        <p:spPr bwMode="auto">
          <a:xfrm>
            <a:off x="2665412" y="2291949"/>
            <a:ext cx="12550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7996174" y="2129135"/>
            <a:ext cx="14510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</a:t>
            </a:r>
          </a:p>
        </p:txBody>
      </p:sp>
      <p:sp>
        <p:nvSpPr>
          <p:cNvPr id="9230" name="Text Box 14"/>
          <p:cNvSpPr txBox="1">
            <a:spLocks noChangeArrowheads="1"/>
          </p:cNvSpPr>
          <p:nvPr/>
        </p:nvSpPr>
        <p:spPr bwMode="auto">
          <a:xfrm>
            <a:off x="5426075" y="964096"/>
            <a:ext cx="13500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Release</a:t>
            </a:r>
          </a:p>
        </p:txBody>
      </p:sp>
      <p:sp>
        <p:nvSpPr>
          <p:cNvPr id="684047" name="Text Box 15"/>
          <p:cNvSpPr txBox="1">
            <a:spLocks noChangeArrowheads="1"/>
          </p:cNvSpPr>
          <p:nvPr/>
        </p:nvSpPr>
        <p:spPr bwMode="auto">
          <a:xfrm>
            <a:off x="5440362" y="3411135"/>
            <a:ext cx="1200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0" lang="en-US" sz="36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SCM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3FDAD6A-C200-4F60-90B7-7029B6E4E876}" type="slidenum">
              <a:rPr lang="en-US" smtClean="0"/>
              <a:t>6</a:t>
            </a:fld>
            <a:endParaRPr lang="en-US" dirty="0"/>
          </a:p>
        </p:txBody>
      </p:sp>
      <p:sp>
        <p:nvSpPr>
          <p:cNvPr id="684048" name="Rectangle 1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SCM</a:t>
            </a:r>
            <a:r>
              <a:rPr lang="bg-BG" dirty="0"/>
              <a:t> </a:t>
            </a:r>
            <a:r>
              <a:rPr lang="en-US" dirty="0"/>
              <a:t>and the Software Development Lifecycle</a:t>
            </a:r>
          </a:p>
        </p:txBody>
      </p:sp>
    </p:spTree>
    <p:extLst>
      <p:ext uri="{BB962C8B-B14F-4D97-AF65-F5344CB8AC3E}">
        <p14:creationId xmlns:p14="http://schemas.microsoft.com/office/powerpoint/2010/main" val="280412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4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4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84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84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84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84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4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4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84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84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84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84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840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840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4035" grpId="0"/>
      <p:bldP spid="684036" grpId="0"/>
      <p:bldP spid="684037" grpId="0"/>
      <p:bldP spid="684038" grpId="0"/>
      <p:bldP spid="684039" grpId="0"/>
      <p:bldP spid="684040" grpId="0"/>
      <p:bldP spid="6840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71065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  <a:noFill/>
          <a:ln/>
          <a:effectLst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Systems for version control keep a complete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change log </a:t>
            </a:r>
            <a:r>
              <a:rPr lang="en-US" dirty="0"/>
              <a:t>(history)</a:t>
            </a:r>
            <a:endParaRPr lang="bg-BG" dirty="0"/>
          </a:p>
        </p:txBody>
      </p:sp>
      <p:sp>
        <p:nvSpPr>
          <p:cNvPr id="71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Change Log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1895719"/>
            <a:ext cx="6033875" cy="44079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20531847">
            <a:off x="7542830" y="2621935"/>
            <a:ext cx="1684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Who?</a:t>
            </a:r>
          </a:p>
        </p:txBody>
      </p:sp>
      <p:sp>
        <p:nvSpPr>
          <p:cNvPr id="8" name="TextBox 7"/>
          <p:cNvSpPr txBox="1"/>
          <p:nvPr/>
        </p:nvSpPr>
        <p:spPr>
          <a:xfrm rot="1304131">
            <a:off x="9670807" y="3653586"/>
            <a:ext cx="1684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Why?</a:t>
            </a:r>
          </a:p>
        </p:txBody>
      </p:sp>
      <p:sp>
        <p:nvSpPr>
          <p:cNvPr id="9" name="TextBox 8"/>
          <p:cNvSpPr txBox="1"/>
          <p:nvPr/>
        </p:nvSpPr>
        <p:spPr>
          <a:xfrm rot="20531847">
            <a:off x="7701660" y="4850771"/>
            <a:ext cx="1684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When?</a:t>
            </a:r>
          </a:p>
        </p:txBody>
      </p:sp>
    </p:spTree>
    <p:extLst>
      <p:ext uri="{BB962C8B-B14F-4D97-AF65-F5344CB8AC3E}">
        <p14:creationId xmlns:p14="http://schemas.microsoft.com/office/powerpoint/2010/main" val="132010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Old versions are saved in the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change log</a:t>
            </a:r>
          </a:p>
          <a:p>
            <a:pPr lvl="1"/>
            <a:r>
              <a:rPr lang="en-US"/>
              <a:t>Can be retrieved, examined and even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reverted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Change Log</a:t>
            </a:r>
            <a:r>
              <a:rPr lang="bg-BG"/>
              <a:t> </a:t>
            </a:r>
            <a:r>
              <a:rPr lang="en-US"/>
              <a:t>(2)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756816" y="5877580"/>
            <a:ext cx="3432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Good version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23211" y="5877580"/>
            <a:ext cx="2380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Bad version</a:t>
            </a:r>
          </a:p>
        </p:txBody>
      </p:sp>
      <p:sp>
        <p:nvSpPr>
          <p:cNvPr id="16" name="Arrow: Left 15"/>
          <p:cNvSpPr/>
          <p:nvPr/>
        </p:nvSpPr>
        <p:spPr>
          <a:xfrm>
            <a:off x="3826823" y="4246315"/>
            <a:ext cx="3976800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16000" rtlCol="0" anchor="b" anchorCtr="1"/>
          <a:lstStyle/>
          <a:p>
            <a:pPr algn="ctr"/>
            <a:r>
              <a:rPr lang="en-US" sz="3200" dirty="0"/>
              <a:t>Revert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23" y="2590800"/>
            <a:ext cx="1712183" cy="31487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823" y="2616191"/>
            <a:ext cx="2953389" cy="312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4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3160799" cy="5570355"/>
          </a:xfrm>
        </p:spPr>
        <p:txBody>
          <a:bodyPr/>
          <a:lstStyle/>
          <a:p>
            <a:r>
              <a:rPr lang="en-US" sz="3600" dirty="0"/>
              <a:t>Holds the project assets in a remote server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Vocabulary: Repository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080" y="4191000"/>
            <a:ext cx="1620000" cy="162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46777" y="200999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Remote</a:t>
            </a:r>
            <a:endParaRPr lang="en-GB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446777" y="473939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Local</a:t>
            </a:r>
            <a:endParaRPr lang="en-GB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180" y="1616700"/>
            <a:ext cx="1309800" cy="13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02933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1132</Words>
  <Application>Microsoft Office PowerPoint</Application>
  <PresentationFormat>Custom</PresentationFormat>
  <Paragraphs>276</Paragraphs>
  <Slides>37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Consolas</vt:lpstr>
      <vt:lpstr>Wingdings</vt:lpstr>
      <vt:lpstr>Wingdings 2</vt:lpstr>
      <vt:lpstr>SoftUni 16x9</vt:lpstr>
      <vt:lpstr>Git and GitHub</vt:lpstr>
      <vt:lpstr>Table of Contents</vt:lpstr>
      <vt:lpstr>Have a Question?</vt:lpstr>
      <vt:lpstr>Software Configuration Management</vt:lpstr>
      <vt:lpstr>Software Configuration Management (SCM)</vt:lpstr>
      <vt:lpstr>SCM and the Software Development Lifecycle</vt:lpstr>
      <vt:lpstr>Change Log</vt:lpstr>
      <vt:lpstr>Change Log (2)</vt:lpstr>
      <vt:lpstr>Vocabulary: Repository</vt:lpstr>
      <vt:lpstr>Vocabulary: Clone</vt:lpstr>
      <vt:lpstr>Vocabulary: Commit</vt:lpstr>
      <vt:lpstr>Vocabulary: Sync</vt:lpstr>
      <vt:lpstr>Vocabulary: Branch</vt:lpstr>
      <vt:lpstr>Vocabulary: Merge Branches</vt:lpstr>
      <vt:lpstr>Еxample: Branches</vt:lpstr>
      <vt:lpstr>Git</vt:lpstr>
      <vt:lpstr>What is Git?</vt:lpstr>
      <vt:lpstr>Using Git</vt:lpstr>
      <vt:lpstr>How It Works?</vt:lpstr>
      <vt:lpstr>How It Works?</vt:lpstr>
      <vt:lpstr>Installing Git</vt:lpstr>
      <vt:lpstr>Basic Git Commands</vt:lpstr>
      <vt:lpstr>Basic Git Commands (2)</vt:lpstr>
      <vt:lpstr>Using Git Commands: Example</vt:lpstr>
      <vt:lpstr>Using TortoiseGit: Example</vt:lpstr>
      <vt:lpstr>GitHub</vt:lpstr>
      <vt:lpstr>What is GitHub?</vt:lpstr>
      <vt:lpstr>Exercise: Create Your Own Profile at GitHub</vt:lpstr>
      <vt:lpstr>GitHub</vt:lpstr>
      <vt:lpstr>Exercises: Introduce Yourself</vt:lpstr>
      <vt:lpstr>Acquaintance with Your Colleagues</vt:lpstr>
      <vt:lpstr>Exercises: Create a Conflict (in Teams)</vt:lpstr>
      <vt:lpstr>Play with GitHub</vt:lpstr>
      <vt:lpstr>Summary</vt:lpstr>
      <vt:lpstr>Git and GitHub</vt:lpstr>
      <vt:lpstr>License</vt:lpstr>
      <vt:lpstr>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and GitHub</dc:title>
  <dc:subject>Programming Fundamentals Course</dc:subject>
  <dc:creator/>
  <cp:keywords>C#, programming, course, SoftUni, Software University, Git, GitHub, SVN</cp:keywords>
  <dc:description>Programming Fundamentals Course @ SoftUni - https://softuni.bg/courses/programming-fundamentals</dc:description>
  <cp:lastModifiedBy/>
  <cp:revision>1</cp:revision>
  <dcterms:created xsi:type="dcterms:W3CDTF">2014-01-02T17:00:34Z</dcterms:created>
  <dcterms:modified xsi:type="dcterms:W3CDTF">2017-05-29T15:07:09Z</dcterms:modified>
  <cp:category>computer programming;programming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